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9" r:id="rId2"/>
    <p:sldId id="260" r:id="rId3"/>
    <p:sldId id="265" r:id="rId4"/>
    <p:sldId id="261" r:id="rId5"/>
    <p:sldId id="262" r:id="rId6"/>
    <p:sldId id="263" r:id="rId7"/>
    <p:sldId id="266" r:id="rId8"/>
    <p:sldId id="264" r:id="rId9"/>
    <p:sldId id="267" r:id="rId10"/>
    <p:sldId id="268" r:id="rId11"/>
    <p:sldId id="269" r:id="rId12"/>
    <p:sldId id="270" r:id="rId13"/>
    <p:sldId id="271" r:id="rId14"/>
    <p:sldId id="273" r:id="rId15"/>
    <p:sldId id="274" r:id="rId16"/>
    <p:sldId id="275" r:id="rId17"/>
    <p:sldId id="276" r:id="rId18"/>
    <p:sldId id="277" r:id="rId19"/>
    <p:sldId id="278" r:id="rId20"/>
    <p:sldId id="279" r:id="rId21"/>
    <p:sldId id="280" r:id="rId22"/>
    <p:sldId id="281" r:id="rId23"/>
    <p:sldId id="284" r:id="rId24"/>
    <p:sldId id="282" r:id="rId25"/>
    <p:sldId id="285" r:id="rId26"/>
    <p:sldId id="286" r:id="rId27"/>
    <p:sldId id="287" r:id="rId28"/>
    <p:sldId id="288"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2342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9876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93566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1265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542032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6416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081085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985628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412711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29435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47440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03065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CE2E2F-3B03-42DD-A9E7-006784DC7FEA}" type="datetimeFigureOut">
              <a:rPr lang="vi-VN" smtClean="0"/>
              <a:t>24/03/2022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47057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E2E2F-3B03-42DD-A9E7-006784DC7FEA}" type="datetimeFigureOut">
              <a:rPr lang="vi-VN" smtClean="0"/>
              <a:t>24/03/2022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55956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CE2E2F-3B03-42DD-A9E7-006784DC7FEA}" type="datetimeFigureOut">
              <a:rPr lang="vi-VN" smtClean="0"/>
              <a:t>24/03/2022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69680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43541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Tree>
    <p:extLst>
      <p:ext uri="{BB962C8B-B14F-4D97-AF65-F5344CB8AC3E}">
        <p14:creationId xmlns:p14="http://schemas.microsoft.com/office/powerpoint/2010/main" val="317519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CE2E2F-3B03-42DD-A9E7-006784DC7FEA}" type="datetimeFigureOut">
              <a:rPr lang="vi-VN" smtClean="0"/>
              <a:t>24/03/2022</a:t>
            </a:fld>
            <a:endParaRPr lang="vi-V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B46E259-E441-44FD-84A2-9383AA0718AB}" type="slidenum">
              <a:rPr lang="vi-VN" smtClean="0"/>
              <a:t>‹#›</a:t>
            </a:fld>
            <a:endParaRPr lang="vi-VN"/>
          </a:p>
        </p:txBody>
      </p:sp>
    </p:spTree>
    <p:extLst>
      <p:ext uri="{BB962C8B-B14F-4D97-AF65-F5344CB8AC3E}">
        <p14:creationId xmlns:p14="http://schemas.microsoft.com/office/powerpoint/2010/main" val="12952113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ouransoft.vn/" TargetMode="External"/><Relationship Id="rId2" Type="http://schemas.openxmlformats.org/officeDocument/2006/relationships/hyperlink" Target="mailto:contact@ouransoft.vn"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jpeg"/><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145CB-BCC9-4FDE-9127-1C4A354AC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1043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131D9-0AE5-4BC3-9EE9-55B312BE6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20" y="1205236"/>
            <a:ext cx="8612172" cy="5005890"/>
          </a:xfrm>
          <a:prstGeom prst="rect">
            <a:avLst/>
          </a:prstGeom>
        </p:spPr>
      </p:pic>
      <p:sp>
        <p:nvSpPr>
          <p:cNvPr id="3" name="TextBox 2">
            <a:extLst>
              <a:ext uri="{FF2B5EF4-FFF2-40B4-BE49-F238E27FC236}">
                <a16:creationId xmlns:a16="http://schemas.microsoft.com/office/drawing/2014/main" id="{01E53A27-125A-4713-8648-AE71B82CD770}"/>
              </a:ext>
            </a:extLst>
          </p:cNvPr>
          <p:cNvSpPr txBox="1"/>
          <p:nvPr/>
        </p:nvSpPr>
        <p:spPr>
          <a:xfrm>
            <a:off x="518474" y="242826"/>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phân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rã</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chức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năng</a:t>
            </a:r>
            <a:endParaRPr lang="vi-VN" sz="4000" dirty="0">
              <a:solidFill>
                <a:srgbClr val="EAB2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73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B053C-253F-4364-8DC3-656B70970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73" y="1470583"/>
            <a:ext cx="7134325" cy="4081805"/>
          </a:xfrm>
          <a:prstGeom prst="rect">
            <a:avLst/>
          </a:prstGeom>
        </p:spPr>
      </p:pic>
      <p:sp>
        <p:nvSpPr>
          <p:cNvPr id="3" name="TextBox 2">
            <a:extLst>
              <a:ext uri="{FF2B5EF4-FFF2-40B4-BE49-F238E27FC236}">
                <a16:creationId xmlns:a16="http://schemas.microsoft.com/office/drawing/2014/main" id="{363566ED-D0D2-4CD6-B3C3-1DA333ED61DD}"/>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đỉnh</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ECC5452-F2FD-4F0C-931E-93D525C840DA}"/>
              </a:ext>
            </a:extLst>
          </p:cNvPr>
          <p:cNvSpPr txBox="1"/>
          <p:nvPr/>
        </p:nvSpPr>
        <p:spPr>
          <a:xfrm>
            <a:off x="7429698" y="-77088"/>
            <a:ext cx="4857945" cy="7341562"/>
          </a:xfrm>
          <a:prstGeom prst="rect">
            <a:avLst/>
          </a:prstGeom>
          <a:noFill/>
        </p:spPr>
        <p:txBody>
          <a:bodyPr wrap="square" rtlCol="0">
            <a:spAutoFit/>
          </a:bodyPr>
          <a:lstStyle/>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 Username, password,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ngày</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sinh</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giới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tính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2: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đáp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ứng</a:t>
            </a:r>
            <a:r>
              <a:rPr lang="en-US" sz="1400" kern="1400" dirty="0">
                <a:effectLst/>
                <a:latin typeface="Times New Roman" panose="02020603050405020304" pitchFamily="18" charset="0"/>
                <a:ea typeface="Calibri" panose="020F0502020204030204" pitchFamily="34" charset="0"/>
              </a:rPr>
              <a:t> (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ký</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nhập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xuất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xoá</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tài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khoản</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3: Username, password,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ngày</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sinh</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giới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tính</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4: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5: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lần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6: </a:t>
            </a:r>
            <a:r>
              <a:rPr lang="en-US" sz="1400" kern="1400" dirty="0" err="1">
                <a:latin typeface="Times New Roman" panose="02020603050405020304" pitchFamily="18" charset="0"/>
                <a:ea typeface="Calibri" panose="020F0502020204030204" pitchFamily="34" charset="0"/>
              </a:rPr>
              <a:t>H</a:t>
            </a:r>
            <a:r>
              <a:rPr lang="en-US" sz="1400" kern="1400" dirty="0" err="1">
                <a:effectLst/>
                <a:latin typeface="Times New Roman" panose="02020603050405020304" pitchFamily="18" charset="0"/>
                <a:ea typeface="Calibri" panose="020F0502020204030204" pitchFamily="34" charset="0"/>
              </a:rPr>
              <a:t>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qua camera,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đổi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mật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khẩu</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7: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cập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nhật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thành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công</a:t>
            </a:r>
            <a:r>
              <a:rPr lang="en-US" sz="1400" kern="1400" dirty="0">
                <a:effectLst/>
                <a:latin typeface="Times New Roman" panose="02020603050405020304" pitchFamily="18" charset="0"/>
                <a:ea typeface="Calibri" panose="020F0502020204030204" pitchFamily="34" charset="0"/>
              </a:rPr>
              <a:t>/</a:t>
            </a:r>
            <a:r>
              <a:rPr lang="en-US" sz="1400" kern="1400" dirty="0" err="1">
                <a:effectLst/>
                <a:latin typeface="Times New Roman" panose="02020603050405020304" pitchFamily="18" charset="0"/>
                <a:ea typeface="Calibri" panose="020F0502020204030204" pitchFamily="34" charset="0"/>
              </a:rPr>
              <a:t>thất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bại</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8: </a:t>
            </a:r>
            <a:r>
              <a:rPr lang="en-US" sz="1400" kern="1400" dirty="0" err="1">
                <a:effectLst/>
                <a:latin typeface="Times New Roman" panose="02020603050405020304" pitchFamily="18" charset="0"/>
                <a:ea typeface="Calibri" panose="020F0502020204030204" pitchFamily="34" charset="0"/>
              </a:rPr>
              <a:t>Mật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khẩu</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mới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9: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10: </a:t>
            </a:r>
            <a:r>
              <a:rPr lang="en-US" sz="1400" kern="1400" dirty="0" err="1">
                <a:effectLst/>
                <a:latin typeface="Times New Roman" panose="02020603050405020304" pitchFamily="18" charset="0"/>
                <a:ea typeface="Calibri" panose="020F0502020204030204" pitchFamily="34" charset="0"/>
              </a:rPr>
              <a:t>Kết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quả</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11: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thống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kê</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về</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lần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13: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tài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khoản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14: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hệ</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thống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15: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của</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endParaRPr lang="vi-VN" sz="1400" dirty="0"/>
          </a:p>
        </p:txBody>
      </p:sp>
      <p:sp>
        <p:nvSpPr>
          <p:cNvPr id="5" name="TextBox 4">
            <a:extLst>
              <a:ext uri="{FF2B5EF4-FFF2-40B4-BE49-F238E27FC236}">
                <a16:creationId xmlns:a16="http://schemas.microsoft.com/office/drawing/2014/main" id="{3E04AF72-AB4F-4CAC-BA44-ABB1CC7307E0}"/>
              </a:ext>
            </a:extLst>
          </p:cNvPr>
          <p:cNvSpPr txBox="1"/>
          <p:nvPr/>
        </p:nvSpPr>
        <p:spPr>
          <a:xfrm>
            <a:off x="1593131" y="5165889"/>
            <a:ext cx="4502870" cy="1661993"/>
          </a:xfrm>
          <a:prstGeom prst="rect">
            <a:avLst/>
          </a:prstGeom>
          <a:noFill/>
        </p:spPr>
        <p:txBody>
          <a:bodyPr wrap="square" rtlCol="0">
            <a:spAutoFit/>
          </a:bodyPr>
          <a:lstStyle/>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16: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17: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18: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r>
              <a:rPr lang="en-US" sz="1400" kern="1400" dirty="0">
                <a:effectLst/>
                <a:latin typeface="Times New Roman" panose="02020603050405020304" pitchFamily="18" charset="0"/>
                <a:ea typeface="Calibri" panose="020F0502020204030204" pitchFamily="34" charset="0"/>
              </a:rPr>
              <a:t>19 =&gt; 24: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phục</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vụ</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thống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kê</a:t>
            </a:r>
            <a:endParaRPr lang="vi-VN" sz="1400" dirty="0"/>
          </a:p>
        </p:txBody>
      </p:sp>
    </p:spTree>
    <p:extLst>
      <p:ext uri="{BB962C8B-B14F-4D97-AF65-F5344CB8AC3E}">
        <p14:creationId xmlns:p14="http://schemas.microsoft.com/office/powerpoint/2010/main" val="3237880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BB280E-05A6-4232-A76B-7CEDB34BB075}"/>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dưới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đỉnh</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106E4E-0CFA-4E2E-9B92-506ECD5E153E}"/>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Username, password,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ngày</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sinh</a:t>
            </a:r>
            <a:r>
              <a:rPr lang="en-US" sz="1800" kern="1400" dirty="0">
                <a:effectLst/>
                <a:latin typeface="Times New Roman" panose="02020603050405020304" pitchFamily="18" charset="0"/>
                <a:ea typeface="Calibri" panose="020F0502020204030204" pitchFamily="34" charset="0"/>
              </a:rPr>
              <a:t>, email, </a:t>
            </a:r>
            <a:r>
              <a:rPr lang="en-US" sz="1800" kern="1400" dirty="0" err="1">
                <a:effectLst/>
                <a:latin typeface="Times New Roman" panose="02020603050405020304" pitchFamily="18" charset="0"/>
                <a:ea typeface="Calibri" panose="020F0502020204030204" pitchFamily="34" charset="0"/>
              </a:rPr>
              <a:t>giới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tính</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kết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quả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/username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C5B19AEC-7E18-4D34-8AEA-3C6B80F8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744" y="1881150"/>
            <a:ext cx="5829300" cy="2705100"/>
          </a:xfrm>
          <a:prstGeom prst="rect">
            <a:avLst/>
          </a:prstGeom>
        </p:spPr>
      </p:pic>
      <p:sp>
        <p:nvSpPr>
          <p:cNvPr id="8" name="TextBox 7">
            <a:extLst>
              <a:ext uri="{FF2B5EF4-FFF2-40B4-BE49-F238E27FC236}">
                <a16:creationId xmlns:a16="http://schemas.microsoft.com/office/drawing/2014/main" id="{A2441ED5-66C5-46D2-B733-D8C282708204}"/>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kí</a:t>
            </a:r>
            <a:endParaRPr lang="vi-V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554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3" y="4674949"/>
            <a:ext cx="6967783" cy="196105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username, password</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tài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khoản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chính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xác</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nhập</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F53AAD-BCFD-4E3A-BA4F-C276FB152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989" y="1646911"/>
            <a:ext cx="6027420" cy="3192780"/>
          </a:xfrm>
          <a:prstGeom prst="rect">
            <a:avLst/>
          </a:prstGeom>
        </p:spPr>
      </p:pic>
    </p:spTree>
    <p:extLst>
      <p:ext uri="{BB962C8B-B14F-4D97-AF65-F5344CB8AC3E}">
        <p14:creationId xmlns:p14="http://schemas.microsoft.com/office/powerpoint/2010/main" val="276883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xuất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Giao </a:t>
            </a:r>
            <a:r>
              <a:rPr lang="en-US" sz="1800" kern="1400" dirty="0" err="1">
                <a:effectLst/>
                <a:latin typeface="Times New Roman" panose="02020603050405020304" pitchFamily="18" charset="0"/>
                <a:ea typeface="Calibri" panose="020F0502020204030204" pitchFamily="34" charset="0"/>
              </a:rPr>
              <a:t>diện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nhập</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xuất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793AC6-8FED-4B35-88C8-7EA14272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65" y="1861410"/>
            <a:ext cx="5675630" cy="2636520"/>
          </a:xfrm>
          <a:prstGeom prst="rect">
            <a:avLst/>
          </a:prstGeom>
        </p:spPr>
      </p:pic>
    </p:spTree>
    <p:extLst>
      <p:ext uri="{BB962C8B-B14F-4D97-AF65-F5344CB8AC3E}">
        <p14:creationId xmlns:p14="http://schemas.microsoft.com/office/powerpoint/2010/main" val="176941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498296"/>
            <a:ext cx="6561056" cy="208929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qua camera</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độ</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mở</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của</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mắt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đạt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3,5: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Phân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mắt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B98E79-1BEA-4932-BB5E-F73FEB2F1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072" y="1695040"/>
            <a:ext cx="5867400" cy="2969260"/>
          </a:xfrm>
          <a:prstGeom prst="rect">
            <a:avLst/>
          </a:prstGeom>
        </p:spPr>
      </p:pic>
    </p:spTree>
    <p:extLst>
      <p:ext uri="{BB962C8B-B14F-4D97-AF65-F5344CB8AC3E}">
        <p14:creationId xmlns:p14="http://schemas.microsoft.com/office/powerpoint/2010/main" val="389657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2000548"/>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qua camera</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r>
              <a:rPr lang="en-US" sz="1800" kern="1400" dirty="0">
                <a:effectLst/>
                <a:latin typeface="Times New Roman" panose="02020603050405020304" pitchFamily="18" charset="0"/>
                <a:ea typeface="Calibri" panose="020F0502020204030204" pitchFamily="34" charset="0"/>
              </a:rPr>
              <a:t>3,5: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Phân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mặt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92A750-6221-42AE-A7B9-37F1C28C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684391"/>
            <a:ext cx="5829300" cy="2950210"/>
          </a:xfrm>
          <a:prstGeom prst="rect">
            <a:avLst/>
          </a:prstGeom>
        </p:spPr>
      </p:pic>
    </p:spTree>
    <p:extLst>
      <p:ext uri="{BB962C8B-B14F-4D97-AF65-F5344CB8AC3E}">
        <p14:creationId xmlns:p14="http://schemas.microsoft.com/office/powerpoint/2010/main" val="347522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208929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qua </a:t>
            </a:r>
            <a:r>
              <a:rPr lang="en-US" sz="1800" kern="1400" dirty="0" err="1">
                <a:effectLst/>
                <a:latin typeface="Times New Roman" panose="02020603050405020304" pitchFamily="18" charset="0"/>
                <a:ea typeface="Calibri" panose="020F0502020204030204" pitchFamily="34" charset="0"/>
              </a:rPr>
              <a:t>định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GPS</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3,4: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Xác</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định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vị</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trí</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0C9E10-07CD-44AB-8046-304C028B1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737585"/>
            <a:ext cx="5699760" cy="2884170"/>
          </a:xfrm>
          <a:prstGeom prst="rect">
            <a:avLst/>
          </a:prstGeom>
        </p:spPr>
      </p:pic>
    </p:spTree>
    <p:extLst>
      <p:ext uri="{BB962C8B-B14F-4D97-AF65-F5344CB8AC3E}">
        <p14:creationId xmlns:p14="http://schemas.microsoft.com/office/powerpoint/2010/main" val="34166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cũ</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chính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xác</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mật</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khẩu</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620DD8-45C9-4F23-BCD1-B4A9F2D6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873853"/>
            <a:ext cx="5585460" cy="2827020"/>
          </a:xfrm>
          <a:prstGeom prst="rect">
            <a:avLst/>
          </a:prstGeom>
        </p:spPr>
      </p:pic>
    </p:spTree>
    <p:extLst>
      <p:ext uri="{BB962C8B-B14F-4D97-AF65-F5344CB8AC3E}">
        <p14:creationId xmlns:p14="http://schemas.microsoft.com/office/powerpoint/2010/main" val="57073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được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94192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số</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điện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thoại</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95A0DA-9254-47DD-B7CC-C4E2D35D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962935"/>
            <a:ext cx="6400800" cy="2781300"/>
          </a:xfrm>
          <a:prstGeom prst="rect">
            <a:avLst/>
          </a:prstGeom>
        </p:spPr>
      </p:pic>
    </p:spTree>
    <p:extLst>
      <p:ext uri="{BB962C8B-B14F-4D97-AF65-F5344CB8AC3E}">
        <p14:creationId xmlns:p14="http://schemas.microsoft.com/office/powerpoint/2010/main" val="177858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85AA64-A012-43A0-ABCB-1381F78D18AE}"/>
              </a:ext>
            </a:extLst>
          </p:cNvPr>
          <p:cNvSpPr txBox="1"/>
          <p:nvPr/>
        </p:nvSpPr>
        <p:spPr>
          <a:xfrm>
            <a:off x="1159497" y="1125521"/>
            <a:ext cx="8974317" cy="1754326"/>
          </a:xfrm>
          <a:prstGeom prst="rect">
            <a:avLst/>
          </a:prstGeom>
          <a:noFill/>
        </p:spPr>
        <p:txBody>
          <a:bodyPr wrap="square" rtlCol="0">
            <a:spAutoFit/>
          </a:bodyPr>
          <a:lstStyle/>
          <a:p>
            <a:pPr marL="0" marR="0" indent="342900" algn="ctr">
              <a:lnSpc>
                <a:spcPct val="150000"/>
              </a:lnSpc>
              <a:spcBef>
                <a:spcPts val="0"/>
              </a:spcBef>
              <a:spcAft>
                <a:spcPts val="0"/>
              </a:spcAft>
            </a:pPr>
            <a:r>
              <a:rPr lang="en-US" sz="2000" b="1" i="1" u="sng" kern="1400"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Đề</a:t>
            </a:r>
            <a:r>
              <a:rPr lang="en-US" sz="2000" b="1" i="1" u="sng"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000" b="1" i="1" u="sng" kern="1400"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tài</a:t>
            </a:r>
            <a:r>
              <a:rPr lang="en-US" sz="2000" b="1" i="1" u="sng"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endParaRPr lang="vi-VN"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a:p>
            <a:pPr marL="342900" marR="0" indent="59690" algn="ctr">
              <a:lnSpc>
                <a:spcPct val="150000"/>
              </a:lnSpc>
              <a:spcBef>
                <a:spcPts val="0"/>
              </a:spcBef>
              <a:spcAft>
                <a:spcPts val="0"/>
              </a:spcAft>
            </a:pPr>
            <a:r>
              <a:rPr lang="en-US"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XÂY DỰNG MỘT APP DI ĐỘNG HỖ TRỢ TẬP TRUNG VÀ GIÁM SÁT HÀNH TRÌNH TRONG VIỆC LÁI XE CHO TÀI XẾ</a:t>
            </a:r>
            <a:endParaRPr lang="vi-VN"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a:p>
            <a:pPr algn="ctr"/>
            <a:endParaRPr lang="vi-VN" dirty="0"/>
          </a:p>
        </p:txBody>
      </p:sp>
      <p:sp>
        <p:nvSpPr>
          <p:cNvPr id="3" name="TextBox 2">
            <a:extLst>
              <a:ext uri="{FF2B5EF4-FFF2-40B4-BE49-F238E27FC236}">
                <a16:creationId xmlns:a16="http://schemas.microsoft.com/office/drawing/2014/main" id="{6678D24E-6ECD-4C0F-9BBA-A75452152EB5}"/>
              </a:ext>
            </a:extLst>
          </p:cNvPr>
          <p:cNvSpPr txBox="1"/>
          <p:nvPr/>
        </p:nvSpPr>
        <p:spPr>
          <a:xfrm>
            <a:off x="4534294" y="3429000"/>
            <a:ext cx="5373278" cy="1615827"/>
          </a:xfrm>
          <a:prstGeom prst="rect">
            <a:avLst/>
          </a:prstGeom>
          <a:noFill/>
        </p:spPr>
        <p:txBody>
          <a:bodyPr wrap="square" rtlCol="0">
            <a:spAutoFit/>
          </a:bodyPr>
          <a:lstStyle/>
          <a:p>
            <a:pPr marL="457200" marR="0">
              <a:lnSpc>
                <a:spcPct val="150000"/>
              </a:lnSpc>
              <a:spcBef>
                <a:spcPts val="0"/>
              </a:spcBef>
              <a:spcAft>
                <a:spcPts val="0"/>
              </a:spcAft>
            </a:pPr>
            <a:r>
              <a:rPr lang="en-US" sz="1800" b="1" i="1" kern="1400" dirty="0">
                <a:solidFill>
                  <a:srgbClr val="2342DD"/>
                </a:solidFill>
                <a:effectLst/>
                <a:latin typeface="Times New Roman" panose="02020603050405020304" pitchFamily="18" charset="0"/>
                <a:ea typeface="Calibri" panose="020F0502020204030204" pitchFamily="34" charset="0"/>
              </a:rPr>
              <a:t>GVHD:				TS. Nguyễn </a:t>
            </a:r>
            <a:r>
              <a:rPr lang="en-US" sz="1800" b="1" i="1" kern="1400" dirty="0" err="1">
                <a:solidFill>
                  <a:srgbClr val="2342DD"/>
                </a:solidFill>
                <a:effectLst/>
                <a:latin typeface="Times New Roman" panose="02020603050405020304" pitchFamily="18" charset="0"/>
                <a:ea typeface="Calibri" panose="020F0502020204030204" pitchFamily="34" charset="0"/>
              </a:rPr>
              <a:t>Hữu</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Tuân</a:t>
            </a:r>
            <a:endParaRPr lang="en-US" b="1" i="1" kern="1400" dirty="0">
              <a:solidFill>
                <a:srgbClr val="2342DD"/>
              </a:solidFill>
              <a:latin typeface="Times New Roman" panose="02020603050405020304" pitchFamily="18" charset="0"/>
              <a:ea typeface="Calibri" panose="020F0502020204030204" pitchFamily="34" charset="0"/>
            </a:endParaRPr>
          </a:p>
          <a:p>
            <a:pPr marL="457200" marR="0" algn="r">
              <a:lnSpc>
                <a:spcPct val="150000"/>
              </a:lnSpc>
              <a:spcBef>
                <a:spcPts val="0"/>
              </a:spcBef>
              <a:spcAft>
                <a:spcPts val="0"/>
              </a:spcAft>
            </a:pPr>
            <a:r>
              <a:rPr lang="en-US" sz="1800" b="1" i="1" kern="1400" dirty="0" err="1">
                <a:solidFill>
                  <a:srgbClr val="2342DD"/>
                </a:solidFill>
                <a:effectLst/>
                <a:latin typeface="Times New Roman" panose="02020603050405020304" pitchFamily="18" charset="0"/>
                <a:ea typeface="Calibri" panose="020F0502020204030204" pitchFamily="34" charset="0"/>
              </a:rPr>
              <a:t>Sinh</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viên</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thực</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hiện</a:t>
            </a:r>
            <a:r>
              <a:rPr lang="en-US" sz="1800" b="1" i="1" kern="1400" dirty="0">
                <a:solidFill>
                  <a:srgbClr val="2342DD"/>
                </a:solidFill>
                <a:effectLst/>
                <a:latin typeface="Times New Roman" panose="02020603050405020304" pitchFamily="18" charset="0"/>
                <a:ea typeface="Calibri" panose="020F0502020204030204" pitchFamily="34" charset="0"/>
              </a:rPr>
              <a:t>:	Nguyễn Đức </a:t>
            </a:r>
            <a:r>
              <a:rPr lang="en-US" sz="1800" b="1" i="1" kern="1400" dirty="0" err="1">
                <a:solidFill>
                  <a:srgbClr val="2342DD"/>
                </a:solidFill>
                <a:effectLst/>
                <a:latin typeface="Times New Roman" panose="02020603050405020304" pitchFamily="18" charset="0"/>
                <a:ea typeface="Calibri" panose="020F0502020204030204" pitchFamily="34" charset="0"/>
              </a:rPr>
              <a:t>Hải</a:t>
            </a:r>
            <a:r>
              <a:rPr lang="en-US" sz="1800" b="1" i="1" kern="1400" dirty="0">
                <a:solidFill>
                  <a:srgbClr val="2342DD"/>
                </a:solidFill>
                <a:effectLst/>
                <a:latin typeface="Times New Roman" panose="02020603050405020304" pitchFamily="18" charset="0"/>
                <a:ea typeface="Calibri" panose="020F0502020204030204" pitchFamily="34" charset="0"/>
              </a:rPr>
              <a:t> – 77827</a:t>
            </a:r>
            <a:endParaRPr lang="vi-VN" sz="1800" kern="1400" dirty="0">
              <a:solidFill>
                <a:srgbClr val="2342DD"/>
              </a:solidFill>
              <a:effectLst/>
              <a:latin typeface="Times New Roman" panose="02020603050405020304" pitchFamily="18" charset="0"/>
              <a:ea typeface="Calibri" panose="020F0502020204030204" pitchFamily="34" charset="0"/>
            </a:endParaRPr>
          </a:p>
          <a:p>
            <a:pPr marL="1828800" marR="0" indent="457200" algn="r">
              <a:lnSpc>
                <a:spcPct val="150000"/>
              </a:lnSpc>
              <a:spcBef>
                <a:spcPts val="0"/>
              </a:spcBef>
              <a:spcAft>
                <a:spcPts val="0"/>
              </a:spcAft>
            </a:pPr>
            <a:r>
              <a:rPr lang="en-US" sz="1800" b="1" i="1" kern="1400" dirty="0">
                <a:solidFill>
                  <a:srgbClr val="2342DD"/>
                </a:solidFill>
                <a:effectLst/>
                <a:latin typeface="Times New Roman" panose="02020603050405020304" pitchFamily="18" charset="0"/>
                <a:ea typeface="Calibri" panose="020F0502020204030204" pitchFamily="34" charset="0"/>
              </a:rPr>
              <a:t>      </a:t>
            </a:r>
            <a:r>
              <a:rPr lang="vi-VN" sz="1800" b="1" i="1" kern="1400" dirty="0">
                <a:solidFill>
                  <a:srgbClr val="2342DD"/>
                </a:solidFill>
                <a:effectLst/>
                <a:latin typeface="Times New Roman" panose="02020603050405020304" pitchFamily="18" charset="0"/>
                <a:ea typeface="Calibri" panose="020F0502020204030204" pitchFamily="34" charset="0"/>
              </a:rPr>
              <a:t>Dương Đức </a:t>
            </a:r>
            <a:r>
              <a:rPr lang="vi-VN" sz="1800" b="1" i="1" kern="1400" dirty="0" err="1">
                <a:solidFill>
                  <a:srgbClr val="2342DD"/>
                </a:solidFill>
                <a:effectLst/>
                <a:latin typeface="Times New Roman" panose="02020603050405020304" pitchFamily="18" charset="0"/>
                <a:ea typeface="Calibri" panose="020F0502020204030204" pitchFamily="34" charset="0"/>
              </a:rPr>
              <a:t>Hiếu</a:t>
            </a:r>
            <a:r>
              <a:rPr lang="vi-VN" sz="1800" b="1" i="1" kern="1400" dirty="0">
                <a:solidFill>
                  <a:srgbClr val="2342DD"/>
                </a:solidFill>
                <a:effectLst/>
                <a:latin typeface="Times New Roman" panose="02020603050405020304" pitchFamily="18" charset="0"/>
                <a:ea typeface="Calibri" panose="020F0502020204030204" pitchFamily="34" charset="0"/>
              </a:rPr>
              <a:t> – 77993</a:t>
            </a:r>
            <a:endParaRPr lang="vi-VN" sz="1800" kern="1400" dirty="0">
              <a:solidFill>
                <a:srgbClr val="2342DD"/>
              </a:solidFill>
              <a:effectLst/>
              <a:latin typeface="Times New Roman" panose="02020603050405020304" pitchFamily="18" charset="0"/>
              <a:ea typeface="Calibri" panose="020F0502020204030204" pitchFamily="34" charset="0"/>
            </a:endParaRPr>
          </a:p>
          <a:p>
            <a:pPr algn="r"/>
            <a:r>
              <a:rPr lang="en-US" sz="1800" b="1" i="1" kern="1400" dirty="0">
                <a:solidFill>
                  <a:srgbClr val="2342DD"/>
                </a:solidFill>
                <a:effectLst/>
                <a:latin typeface="Times New Roman" panose="02020603050405020304" pitchFamily="18" charset="0"/>
                <a:ea typeface="Calibri" panose="020F0502020204030204" pitchFamily="34" charset="0"/>
              </a:rPr>
              <a:t>					  </a:t>
            </a:r>
            <a:r>
              <a:rPr lang="vi-VN" sz="1800" b="1" i="1" kern="1400" dirty="0">
                <a:solidFill>
                  <a:srgbClr val="2342DD"/>
                </a:solidFill>
                <a:effectLst/>
                <a:latin typeface="Times New Roman" panose="02020603050405020304" pitchFamily="18" charset="0"/>
                <a:ea typeface="Calibri" panose="020F0502020204030204" pitchFamily="34" charset="0"/>
              </a:rPr>
              <a:t>Nguyễn Đức Thìn – 79904</a:t>
            </a:r>
            <a:endParaRPr lang="vi-VN" dirty="0">
              <a:solidFill>
                <a:srgbClr val="2342DD"/>
              </a:solidFill>
            </a:endParaRPr>
          </a:p>
        </p:txBody>
      </p:sp>
    </p:spTree>
    <p:extLst>
      <p:ext uri="{BB962C8B-B14F-4D97-AF65-F5344CB8AC3E}">
        <p14:creationId xmlns:p14="http://schemas.microsoft.com/office/powerpoint/2010/main" val="269080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456809"/>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gmail</a:t>
            </a:r>
            <a:endParaRPr lang="vi-VN" sz="1800" kern="1400" dirty="0">
              <a:effectLst/>
              <a:latin typeface="Times New Roman" panose="02020603050405020304" pitchFamily="18" charset="0"/>
              <a:ea typeface="Calibri" panose="020F0502020204030204" pitchFamily="34" charset="0"/>
            </a:endParaRPr>
          </a:p>
          <a:p>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gmail</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được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gmail</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2229D7-C20C-4986-B622-6360B95AA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861410"/>
            <a:ext cx="5349240" cy="2636520"/>
          </a:xfrm>
          <a:prstGeom prst="rect">
            <a:avLst/>
          </a:prstGeom>
        </p:spPr>
      </p:pic>
    </p:spTree>
    <p:extLst>
      <p:ext uri="{BB962C8B-B14F-4D97-AF65-F5344CB8AC3E}">
        <p14:creationId xmlns:p14="http://schemas.microsoft.com/office/powerpoint/2010/main" val="329959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xem</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thiếu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Trích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xuất</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187882-77C2-4FE7-87C5-C27F0571B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2049780"/>
            <a:ext cx="5450205" cy="2758440"/>
          </a:xfrm>
          <a:prstGeom prst="rect">
            <a:avLst/>
          </a:prstGeom>
        </p:spPr>
      </p:pic>
    </p:spTree>
    <p:extLst>
      <p:ext uri="{BB962C8B-B14F-4D97-AF65-F5344CB8AC3E}">
        <p14:creationId xmlns:p14="http://schemas.microsoft.com/office/powerpoint/2010/main" val="153977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87777" y="1286779"/>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Cơ</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sở</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dữ</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liệu</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CAF7A5-7B1E-42D8-88AF-482FDD406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2311088"/>
            <a:ext cx="8318284" cy="2487155"/>
          </a:xfrm>
          <a:prstGeom prst="rect">
            <a:avLst/>
          </a:prstGeom>
        </p:spPr>
      </p:pic>
    </p:spTree>
    <p:extLst>
      <p:ext uri="{BB962C8B-B14F-4D97-AF65-F5344CB8AC3E}">
        <p14:creationId xmlns:p14="http://schemas.microsoft.com/office/powerpoint/2010/main" val="3630816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145CB-BCC9-4FDE-9127-1C4A354AC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5" y="0"/>
            <a:ext cx="12349113" cy="6858000"/>
          </a:xfrm>
          <a:prstGeom prst="rect">
            <a:avLst/>
          </a:prstGeom>
        </p:spPr>
      </p:pic>
    </p:spTree>
    <p:extLst>
      <p:ext uri="{BB962C8B-B14F-4D97-AF65-F5344CB8AC3E}">
        <p14:creationId xmlns:p14="http://schemas.microsoft.com/office/powerpoint/2010/main" val="32101937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532372"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trang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chủ</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9B5340F-8CBA-4239-844F-767ABE5C2F9C}"/>
              </a:ext>
            </a:extLst>
          </p:cNvPr>
          <p:cNvPicPr>
            <a:picLocks noChangeAspect="1"/>
          </p:cNvPicPr>
          <p:nvPr/>
        </p:nvPicPr>
        <p:blipFill>
          <a:blip r:embed="rId2"/>
          <a:stretch>
            <a:fillRect/>
          </a:stretch>
        </p:blipFill>
        <p:spPr>
          <a:xfrm>
            <a:off x="4324346" y="685149"/>
            <a:ext cx="2577336" cy="5071710"/>
          </a:xfrm>
          <a:prstGeom prst="rect">
            <a:avLst/>
          </a:prstGeom>
        </p:spPr>
      </p:pic>
    </p:spTree>
    <p:extLst>
      <p:ext uri="{BB962C8B-B14F-4D97-AF65-F5344CB8AC3E}">
        <p14:creationId xmlns:p14="http://schemas.microsoft.com/office/powerpoint/2010/main" val="972157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5D1DA4A-F542-4E10-BF48-4A233F6A479F}"/>
              </a:ext>
            </a:extLst>
          </p:cNvPr>
          <p:cNvSpPr/>
          <p:nvPr/>
        </p:nvSpPr>
        <p:spPr>
          <a:xfrm>
            <a:off x="4170485" y="5789861"/>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B309117-AD91-44BB-AA91-D29B8367DA7E}"/>
              </a:ext>
            </a:extLst>
          </p:cNvPr>
          <p:cNvSpPr txBox="1"/>
          <p:nvPr/>
        </p:nvSpPr>
        <p:spPr>
          <a:xfrm>
            <a:off x="4675548" y="5865353"/>
            <a:ext cx="2016289"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chính</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B133DD-148D-43BB-B1A9-FFE3C8F3A008}"/>
              </a:ext>
            </a:extLst>
          </p:cNvPr>
          <p:cNvPicPr>
            <a:picLocks noChangeAspect="1"/>
          </p:cNvPicPr>
          <p:nvPr/>
        </p:nvPicPr>
        <p:blipFill>
          <a:blip r:embed="rId2"/>
          <a:stretch>
            <a:fillRect/>
          </a:stretch>
        </p:blipFill>
        <p:spPr>
          <a:xfrm>
            <a:off x="7730737" y="685149"/>
            <a:ext cx="2477799" cy="4725877"/>
          </a:xfrm>
          <a:prstGeom prst="rect">
            <a:avLst/>
          </a:prstGeom>
        </p:spPr>
      </p:pic>
      <p:pic>
        <p:nvPicPr>
          <p:cNvPr id="7" name="Picture 6">
            <a:extLst>
              <a:ext uri="{FF2B5EF4-FFF2-40B4-BE49-F238E27FC236}">
                <a16:creationId xmlns:a16="http://schemas.microsoft.com/office/drawing/2014/main" id="{AABC589D-2DC8-4FEB-99BA-0585A85D3E7A}"/>
              </a:ext>
            </a:extLst>
          </p:cNvPr>
          <p:cNvPicPr>
            <a:picLocks noChangeAspect="1"/>
          </p:cNvPicPr>
          <p:nvPr/>
        </p:nvPicPr>
        <p:blipFill>
          <a:blip r:embed="rId3"/>
          <a:stretch>
            <a:fillRect/>
          </a:stretch>
        </p:blipFill>
        <p:spPr>
          <a:xfrm>
            <a:off x="4348590" y="686911"/>
            <a:ext cx="2477799" cy="4725877"/>
          </a:xfrm>
          <a:prstGeom prst="rect">
            <a:avLst/>
          </a:prstGeom>
        </p:spPr>
      </p:pic>
      <p:pic>
        <p:nvPicPr>
          <p:cNvPr id="11" name="Picture 10">
            <a:extLst>
              <a:ext uri="{FF2B5EF4-FFF2-40B4-BE49-F238E27FC236}">
                <a16:creationId xmlns:a16="http://schemas.microsoft.com/office/drawing/2014/main" id="{2146238B-8B47-4ADB-8CB2-BF9203734C1A}"/>
              </a:ext>
            </a:extLst>
          </p:cNvPr>
          <p:cNvPicPr>
            <a:picLocks noChangeAspect="1"/>
          </p:cNvPicPr>
          <p:nvPr/>
        </p:nvPicPr>
        <p:blipFill>
          <a:blip r:embed="rId4"/>
          <a:stretch>
            <a:fillRect/>
          </a:stretch>
        </p:blipFill>
        <p:spPr>
          <a:xfrm>
            <a:off x="966443" y="685150"/>
            <a:ext cx="2477799" cy="4727640"/>
          </a:xfrm>
          <a:prstGeom prst="rect">
            <a:avLst/>
          </a:prstGeom>
        </p:spPr>
      </p:pic>
    </p:spTree>
    <p:extLst>
      <p:ext uri="{BB962C8B-B14F-4D97-AF65-F5344CB8AC3E}">
        <p14:creationId xmlns:p14="http://schemas.microsoft.com/office/powerpoint/2010/main" val="2741025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532372"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thông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báo</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09B9512-A6DB-435B-8D7A-3471C53A5BA8}"/>
              </a:ext>
            </a:extLst>
          </p:cNvPr>
          <p:cNvPicPr>
            <a:picLocks noChangeAspect="1"/>
          </p:cNvPicPr>
          <p:nvPr/>
        </p:nvPicPr>
        <p:blipFill>
          <a:blip r:embed="rId2"/>
          <a:stretch>
            <a:fillRect/>
          </a:stretch>
        </p:blipFill>
        <p:spPr>
          <a:xfrm>
            <a:off x="4196010" y="856238"/>
            <a:ext cx="2834009" cy="5001375"/>
          </a:xfrm>
          <a:prstGeom prst="rect">
            <a:avLst/>
          </a:prstGeom>
        </p:spPr>
      </p:pic>
    </p:spTree>
    <p:extLst>
      <p:ext uri="{BB962C8B-B14F-4D97-AF65-F5344CB8AC3E}">
        <p14:creationId xmlns:p14="http://schemas.microsoft.com/office/powerpoint/2010/main" val="492905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5D1DA4A-F542-4E10-BF48-4A233F6A479F}"/>
              </a:ext>
            </a:extLst>
          </p:cNvPr>
          <p:cNvSpPr/>
          <p:nvPr/>
        </p:nvSpPr>
        <p:spPr>
          <a:xfrm>
            <a:off x="4294227" y="5412789"/>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B309117-AD91-44BB-AA91-D29B8367DA7E}"/>
              </a:ext>
            </a:extLst>
          </p:cNvPr>
          <p:cNvSpPr txBox="1"/>
          <p:nvPr/>
        </p:nvSpPr>
        <p:spPr>
          <a:xfrm>
            <a:off x="4714449" y="5507194"/>
            <a:ext cx="2016289"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cứu</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58DD609-CDDF-47DE-A157-EB9DAFD8850F}"/>
              </a:ext>
            </a:extLst>
          </p:cNvPr>
          <p:cNvPicPr>
            <a:picLocks noChangeAspect="1"/>
          </p:cNvPicPr>
          <p:nvPr/>
        </p:nvPicPr>
        <p:blipFill>
          <a:blip r:embed="rId2"/>
          <a:stretch>
            <a:fillRect/>
          </a:stretch>
        </p:blipFill>
        <p:spPr>
          <a:xfrm>
            <a:off x="9150699" y="892390"/>
            <a:ext cx="2300140" cy="4453815"/>
          </a:xfrm>
          <a:prstGeom prst="rect">
            <a:avLst/>
          </a:prstGeom>
        </p:spPr>
      </p:pic>
      <p:pic>
        <p:nvPicPr>
          <p:cNvPr id="14" name="Picture 13">
            <a:extLst>
              <a:ext uri="{FF2B5EF4-FFF2-40B4-BE49-F238E27FC236}">
                <a16:creationId xmlns:a16="http://schemas.microsoft.com/office/drawing/2014/main" id="{DA7E1743-C507-4606-B3CD-FC95C82A1941}"/>
              </a:ext>
            </a:extLst>
          </p:cNvPr>
          <p:cNvPicPr>
            <a:picLocks noChangeAspect="1"/>
          </p:cNvPicPr>
          <p:nvPr/>
        </p:nvPicPr>
        <p:blipFill>
          <a:blip r:embed="rId3"/>
          <a:stretch>
            <a:fillRect/>
          </a:stretch>
        </p:blipFill>
        <p:spPr>
          <a:xfrm>
            <a:off x="3313359" y="889160"/>
            <a:ext cx="2300140" cy="4453815"/>
          </a:xfrm>
          <a:prstGeom prst="rect">
            <a:avLst/>
          </a:prstGeom>
        </p:spPr>
      </p:pic>
      <p:pic>
        <p:nvPicPr>
          <p:cNvPr id="16" name="Picture 15">
            <a:extLst>
              <a:ext uri="{FF2B5EF4-FFF2-40B4-BE49-F238E27FC236}">
                <a16:creationId xmlns:a16="http://schemas.microsoft.com/office/drawing/2014/main" id="{C1C29CDA-5E19-4FF6-AF50-888C77E5F8F8}"/>
              </a:ext>
            </a:extLst>
          </p:cNvPr>
          <p:cNvPicPr>
            <a:picLocks noChangeAspect="1"/>
          </p:cNvPicPr>
          <p:nvPr/>
        </p:nvPicPr>
        <p:blipFill>
          <a:blip r:embed="rId4"/>
          <a:stretch>
            <a:fillRect/>
          </a:stretch>
        </p:blipFill>
        <p:spPr>
          <a:xfrm>
            <a:off x="394689" y="889159"/>
            <a:ext cx="2300140" cy="4453815"/>
          </a:xfrm>
          <a:prstGeom prst="rect">
            <a:avLst/>
          </a:prstGeom>
        </p:spPr>
      </p:pic>
      <p:pic>
        <p:nvPicPr>
          <p:cNvPr id="18" name="Picture 17">
            <a:extLst>
              <a:ext uri="{FF2B5EF4-FFF2-40B4-BE49-F238E27FC236}">
                <a16:creationId xmlns:a16="http://schemas.microsoft.com/office/drawing/2014/main" id="{D97CA3C8-8A7D-4FAA-830D-0CF9A11C59B4}"/>
              </a:ext>
            </a:extLst>
          </p:cNvPr>
          <p:cNvPicPr>
            <a:picLocks noChangeAspect="1"/>
          </p:cNvPicPr>
          <p:nvPr/>
        </p:nvPicPr>
        <p:blipFill>
          <a:blip r:embed="rId5"/>
          <a:stretch>
            <a:fillRect/>
          </a:stretch>
        </p:blipFill>
        <p:spPr>
          <a:xfrm>
            <a:off x="6232029" y="892390"/>
            <a:ext cx="2300140" cy="4450585"/>
          </a:xfrm>
          <a:prstGeom prst="rect">
            <a:avLst/>
          </a:prstGeom>
        </p:spPr>
      </p:pic>
    </p:spTree>
    <p:extLst>
      <p:ext uri="{BB962C8B-B14F-4D97-AF65-F5344CB8AC3E}">
        <p14:creationId xmlns:p14="http://schemas.microsoft.com/office/powerpoint/2010/main" val="2692422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645493"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cá</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nhân</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753B37-1969-4A26-B17E-3C7181182BB4}"/>
              </a:ext>
            </a:extLst>
          </p:cNvPr>
          <p:cNvPicPr>
            <a:picLocks noChangeAspect="1"/>
          </p:cNvPicPr>
          <p:nvPr/>
        </p:nvPicPr>
        <p:blipFill>
          <a:blip r:embed="rId2"/>
          <a:stretch>
            <a:fillRect/>
          </a:stretch>
        </p:blipFill>
        <p:spPr>
          <a:xfrm>
            <a:off x="4196009" y="685148"/>
            <a:ext cx="2834009" cy="5172465"/>
          </a:xfrm>
          <a:prstGeom prst="rect">
            <a:avLst/>
          </a:prstGeom>
        </p:spPr>
      </p:pic>
    </p:spTree>
    <p:extLst>
      <p:ext uri="{BB962C8B-B14F-4D97-AF65-F5344CB8AC3E}">
        <p14:creationId xmlns:p14="http://schemas.microsoft.com/office/powerpoint/2010/main" val="788483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04411A6-08A7-4658-BFA0-AB5785E6B660}"/>
              </a:ext>
            </a:extLst>
          </p:cNvPr>
          <p:cNvSpPr txBox="1"/>
          <p:nvPr/>
        </p:nvSpPr>
        <p:spPr>
          <a:xfrm>
            <a:off x="1379455" y="1734531"/>
            <a:ext cx="8688371" cy="2708434"/>
          </a:xfrm>
          <a:prstGeom prst="rect">
            <a:avLst/>
          </a:prstGeom>
          <a:noFill/>
        </p:spPr>
        <p:txBody>
          <a:bodyPr wrap="square" rtlCol="0">
            <a:spAutoFit/>
          </a:bodyPr>
          <a:lstStyle/>
          <a:p>
            <a:r>
              <a:rPr lang="en-US" sz="17000" b="1" i="1" dirty="0">
                <a:solidFill>
                  <a:schemeClr val="accent1">
                    <a:lumMod val="75000"/>
                  </a:schemeClr>
                </a:solidFill>
                <a:effectLst>
                  <a:outerShdw blurRad="38100" dist="38100" dir="2700000" algn="tl">
                    <a:srgbClr val="000000">
                      <a:alpha val="43137"/>
                    </a:srgbClr>
                  </a:outerShdw>
                </a:effectLst>
                <a:latin typeface="Edwardian Script ITC" panose="030303020407070D0804" pitchFamily="66" charset="0"/>
              </a:rPr>
              <a:t>Thank  you</a:t>
            </a:r>
            <a:endParaRPr lang="vi-VN" sz="17000" b="1" i="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42108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C4F05-C2DB-4C88-9176-9C51BB63E23A}"/>
              </a:ext>
            </a:extLst>
          </p:cNvPr>
          <p:cNvSpPr txBox="1"/>
          <p:nvPr/>
        </p:nvSpPr>
        <p:spPr>
          <a:xfrm>
            <a:off x="1046375" y="518474"/>
            <a:ext cx="6089716" cy="707886"/>
          </a:xfrm>
          <a:prstGeom prst="rect">
            <a:avLst/>
          </a:prstGeom>
          <a:noFill/>
        </p:spPr>
        <p:txBody>
          <a:bodyPr wrap="square" rtlCol="0">
            <a:spAutoFit/>
          </a:bodyPr>
          <a:lstStyle/>
          <a:p>
            <a:r>
              <a:rPr lang="en-US" sz="4000" dirty="0">
                <a:solidFill>
                  <a:srgbClr val="EAB200"/>
                </a:solidFill>
                <a:latin typeface="Times New Roman" panose="02020603050405020304" pitchFamily="18" charset="0"/>
                <a:cs typeface="Times New Roman" panose="02020603050405020304" pitchFamily="18" charset="0"/>
              </a:rPr>
              <a:t>Ý </a:t>
            </a:r>
            <a:r>
              <a:rPr lang="en-US" sz="4000" dirty="0" err="1">
                <a:solidFill>
                  <a:srgbClr val="EAB200"/>
                </a:solidFill>
                <a:latin typeface="Times New Roman" panose="02020603050405020304" pitchFamily="18" charset="0"/>
                <a:cs typeface="Times New Roman" panose="02020603050405020304" pitchFamily="18" charset="0"/>
              </a:rPr>
              <a:t>tưởng</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41DBF68-DE09-4594-8922-A6AD25290B7D}"/>
              </a:ext>
            </a:extLst>
          </p:cNvPr>
          <p:cNvSpPr txBox="1"/>
          <p:nvPr/>
        </p:nvSpPr>
        <p:spPr>
          <a:xfrm>
            <a:off x="1187779" y="1611983"/>
            <a:ext cx="7659438" cy="4334520"/>
          </a:xfrm>
          <a:prstGeom prst="rect">
            <a:avLst/>
          </a:prstGeom>
          <a:noFill/>
        </p:spPr>
        <p:txBody>
          <a:bodyPr wrap="square" rtlCol="0">
            <a:spAutoFit/>
          </a:bodyPr>
          <a:lstStyle/>
          <a:p>
            <a:pPr marL="285750" marR="0" indent="-285750">
              <a:lnSpc>
                <a:spcPct val="150000"/>
              </a:lnSpc>
              <a:spcBef>
                <a:spcPts val="0"/>
              </a:spcBef>
              <a:spcAft>
                <a:spcPts val="1000"/>
              </a:spcAft>
              <a:buFont typeface="Wingdings" panose="05000000000000000000" pitchFamily="2" charset="2"/>
              <a:buChar char="v"/>
            </a:pP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khi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lái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xe</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nguy</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hiểm</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khôn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lường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marR="0" indent="-285750">
              <a:lnSpc>
                <a:spcPct val="150000"/>
              </a:lnSpc>
              <a:spcBef>
                <a:spcPts val="0"/>
              </a:spcBef>
              <a:spcAft>
                <a:spcPts val="1000"/>
              </a:spcAft>
              <a:buFont typeface="Wingdings" panose="05000000000000000000" pitchFamily="2" charset="2"/>
              <a:buChar char="v"/>
            </a:pP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ưởng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mất</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khi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lái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xe</a:t>
            </a:r>
            <a:r>
              <a:rPr lang="en-US" kern="1400" dirty="0">
                <a:latin typeface="Times New Roman" panose="02020603050405020304" pitchFamily="18" charset="0"/>
                <a:ea typeface="Calibri" panose="020F0502020204030204" pitchFamily="34" charset="0"/>
                <a:cs typeface="Times New Roman" panose="02020603050405020304" pitchFamily="18" charset="0"/>
              </a:rPr>
              <a:t>:</a:t>
            </a:r>
            <a:endParaRPr lang="vi-VN" sz="1800"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ra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thì</a:t>
            </a:r>
            <a:endParaRPr lang="en-US"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phanh hay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bẻ</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lái</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ngột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va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chạm</a:t>
            </a:r>
            <a:endParaRPr lang="en-US"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phản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trong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gặp</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chướng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ngại</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trên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đi</a:t>
            </a:r>
          </a:p>
          <a:p>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app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endParaRPr lang="en-US" dirty="0">
              <a:latin typeface="Times New Roman" panose="02020603050405020304" pitchFamily="18" charset="0"/>
              <a:cs typeface="Times New Roman" panose="02020603050405020304" pitchFamily="18" charset="0"/>
            </a:endParaRPr>
          </a:p>
        </p:txBody>
      </p:sp>
      <p:pic>
        <p:nvPicPr>
          <p:cNvPr id="2050" name="Picture 2" descr="Các yếu tố gây mất tập trung khi lái xe | Lái xe an toàn | UBATGT">
            <a:extLst>
              <a:ext uri="{FF2B5EF4-FFF2-40B4-BE49-F238E27FC236}">
                <a16:creationId xmlns:a16="http://schemas.microsoft.com/office/drawing/2014/main" id="{BDE28F42-52D4-4E0C-923E-B888B7E4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6539" y="1543361"/>
            <a:ext cx="2784735" cy="1928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ác yếu tố gây mất tập trung khi lái xe | Lái xe an toàn | UBATGT">
            <a:extLst>
              <a:ext uri="{FF2B5EF4-FFF2-40B4-BE49-F238E27FC236}">
                <a16:creationId xmlns:a16="http://schemas.microsoft.com/office/drawing/2014/main" id="{49122B06-462C-40F4-92E2-10BCD0BDB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878" y="3540670"/>
            <a:ext cx="2784735" cy="192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09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C77758-8E66-45F9-B4F3-B221942AE6F8}"/>
              </a:ext>
            </a:extLst>
          </p:cNvPr>
          <p:cNvSpPr txBox="1"/>
          <p:nvPr/>
        </p:nvSpPr>
        <p:spPr>
          <a:xfrm>
            <a:off x="1046375" y="518474"/>
            <a:ext cx="4581427"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Giới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thiệu</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bài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toán</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83A40B6-820A-4F6F-81F2-D57AAA312A60}"/>
              </a:ext>
            </a:extLst>
          </p:cNvPr>
          <p:cNvSpPr txBox="1"/>
          <p:nvPr/>
        </p:nvSpPr>
        <p:spPr>
          <a:xfrm>
            <a:off x="1112363" y="1583703"/>
            <a:ext cx="7468929" cy="4524315"/>
          </a:xfrm>
          <a:prstGeom prst="rect">
            <a:avLst/>
          </a:prstGeom>
          <a:noFill/>
        </p:spPr>
        <p:txBody>
          <a:bodyPr wrap="square" rtlCol="0">
            <a:spAutoFit/>
          </a:bodyPr>
          <a:lstStyle/>
          <a:p>
            <a:pPr marL="285750" indent="-285750">
              <a:buFont typeface="Wingdings" panose="05000000000000000000" pitchFamily="2" charset="2"/>
              <a:buChar char="v"/>
            </a:pPr>
            <a:r>
              <a:rPr lang="vi-VN" dirty="0" err="1">
                <a:latin typeface="Times New Roman" panose="02020603050405020304" pitchFamily="18" charset="0"/>
                <a:cs typeface="Times New Roman" panose="02020603050405020304" pitchFamily="18" charset="0"/>
              </a:rPr>
              <a:t>Mất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tập</a:t>
            </a:r>
            <a:r>
              <a:rPr lang="vi-VN" dirty="0">
                <a:latin typeface="Times New Roman" panose="02020603050405020304" pitchFamily="18" charset="0"/>
                <a:cs typeface="Times New Roman" panose="02020603050405020304" pitchFamily="18" charset="0"/>
              </a:rPr>
              <a:t> trung khi </a:t>
            </a:r>
            <a:r>
              <a:rPr lang="vi-VN" dirty="0" err="1">
                <a:latin typeface="Times New Roman" panose="02020603050405020304" pitchFamily="18" charset="0"/>
                <a:cs typeface="Times New Roman" panose="02020603050405020304" pitchFamily="18" charset="0"/>
              </a:rPr>
              <a:t>lái</a:t>
            </a:r>
            <a:r>
              <a:rPr lang="vi-VN" dirty="0">
                <a:latin typeface="Times New Roman" panose="02020603050405020304" pitchFamily="18" charset="0"/>
                <a:cs typeface="Times New Roman" panose="02020603050405020304" pitchFamily="18" charset="0"/>
              </a:rPr>
              <a:t> xe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một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vấn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a:t>
            </a:r>
            <a:r>
              <a:rPr lang="vi-VN" dirty="0">
                <a:latin typeface="Times New Roman" panose="02020603050405020304" pitchFamily="18" charset="0"/>
                <a:cs typeface="Times New Roman" panose="02020603050405020304" pitchFamily="18" charset="0"/>
              </a:rPr>
              <a:t> nghiêm </a:t>
            </a:r>
            <a:r>
              <a:rPr lang="vi-VN" dirty="0" err="1">
                <a:latin typeface="Times New Roman" panose="02020603050405020304" pitchFamily="18" charset="0"/>
                <a:cs typeface="Times New Roman" panose="02020603050405020304" pitchFamily="18" charset="0"/>
              </a:rPr>
              <a:t>trọng</a:t>
            </a:r>
            <a:r>
              <a:rPr lang="vi-VN" dirty="0">
                <a:latin typeface="Times New Roman" panose="02020603050405020304" pitchFamily="18" charset="0"/>
                <a:cs typeface="Times New Roman" panose="02020603050405020304" pitchFamily="18" charset="0"/>
              </a:rPr>
              <a:t> ở </a:t>
            </a:r>
            <a:r>
              <a:rPr lang="vi-VN" dirty="0" err="1">
                <a:latin typeface="Times New Roman" panose="02020603050405020304" pitchFamily="18" charset="0"/>
                <a:cs typeface="Times New Roman" panose="02020603050405020304" pitchFamily="18" charset="0"/>
              </a:rPr>
              <a:t>tất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quốc</a:t>
            </a:r>
            <a:r>
              <a:rPr lang="vi-VN" dirty="0">
                <a:latin typeface="Times New Roman" panose="02020603050405020304" pitchFamily="18" charset="0"/>
                <a:cs typeface="Times New Roman" panose="02020603050405020304" pitchFamily="18" charset="0"/>
              </a:rPr>
              <a:t> gia trên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Nhưng nguy cơ </a:t>
            </a:r>
            <a:r>
              <a:rPr lang="vi-VN" dirty="0" err="1">
                <a:latin typeface="Times New Roman" panose="02020603050405020304" pitchFamily="18" charset="0"/>
                <a:cs typeface="Times New Roman" panose="02020603050405020304" pitchFamily="18" charset="0"/>
              </a:rPr>
              <a:t>về</a:t>
            </a:r>
            <a:r>
              <a:rPr lang="vi-VN" dirty="0">
                <a:latin typeface="Times New Roman" panose="02020603050405020304" pitchFamily="18" charset="0"/>
                <a:cs typeface="Times New Roman" panose="02020603050405020304" pitchFamily="18" charset="0"/>
              </a:rPr>
              <a:t> tai </a:t>
            </a:r>
            <a:r>
              <a:rPr lang="vi-VN" dirty="0" err="1">
                <a:latin typeface="Times New Roman" panose="02020603050405020304" pitchFamily="18" charset="0"/>
                <a:cs typeface="Times New Roman" panose="02020603050405020304" pitchFamily="18" charset="0"/>
              </a:rPr>
              <a:t>nạn</a:t>
            </a:r>
            <a:r>
              <a:rPr lang="vi-VN" dirty="0">
                <a:latin typeface="Times New Roman" panose="02020603050405020304" pitchFamily="18" charset="0"/>
                <a:cs typeface="Times New Roman" panose="02020603050405020304" pitchFamily="18" charset="0"/>
              </a:rPr>
              <a:t> luôn </a:t>
            </a:r>
            <a:r>
              <a:rPr lang="vi-VN" dirty="0" err="1">
                <a:latin typeface="Times New Roman" panose="02020603050405020304" pitchFamily="18" charset="0"/>
                <a:cs typeface="Times New Roman" panose="02020603050405020304" pitchFamily="18" charset="0"/>
              </a:rPr>
              <a:t>rình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rập</a:t>
            </a:r>
            <a:r>
              <a:rPr lang="vi-VN" dirty="0">
                <a:latin typeface="Times New Roman" panose="02020603050405020304" pitchFamily="18" charset="0"/>
                <a:cs typeface="Times New Roman" panose="02020603050405020304" pitchFamily="18" charset="0"/>
              </a:rPr>
              <a:t> đe </a:t>
            </a:r>
            <a:r>
              <a:rPr lang="vi-VN" dirty="0" err="1">
                <a:latin typeface="Times New Roman" panose="02020603050405020304" pitchFamily="18" charset="0"/>
                <a:cs typeface="Times New Roman" panose="02020603050405020304" pitchFamily="18" charset="0"/>
              </a:rPr>
              <a:t>dọa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tính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mạng</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chỉ</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điều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khiển</a:t>
            </a:r>
            <a:r>
              <a:rPr lang="vi-VN" dirty="0">
                <a:latin typeface="Times New Roman" panose="02020603050405020304" pitchFamily="18" charset="0"/>
                <a:cs typeface="Times New Roman" panose="02020603050405020304" pitchFamily="18" charset="0"/>
              </a:rPr>
              <a:t> phương </a:t>
            </a:r>
            <a:r>
              <a:rPr lang="vi-VN" dirty="0" err="1">
                <a:latin typeface="Times New Roman" panose="02020603050405020304" pitchFamily="18" charset="0"/>
                <a:cs typeface="Times New Roman" panose="02020603050405020304" pitchFamily="18" charset="0"/>
              </a:rPr>
              <a:t>tiện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bị</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tập</a:t>
            </a:r>
            <a:r>
              <a:rPr lang="vi-VN" dirty="0">
                <a:latin typeface="Times New Roman" panose="02020603050405020304" pitchFamily="18" charset="0"/>
                <a:cs typeface="Times New Roman" panose="02020603050405020304" pitchFamily="18" charset="0"/>
              </a:rPr>
              <a:t> trung </a:t>
            </a:r>
            <a:r>
              <a:rPr lang="vi-VN" dirty="0" err="1">
                <a:latin typeface="Times New Roman" panose="02020603050405020304" pitchFamily="18" charset="0"/>
                <a:cs typeface="Times New Roman" panose="02020603050405020304" pitchFamily="18" charset="0"/>
              </a:rPr>
              <a:t>mà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tham gia giao không </a:t>
            </a:r>
            <a:r>
              <a:rPr lang="vi-VN" dirty="0" err="1">
                <a:latin typeface="Times New Roman" panose="02020603050405020304" pitchFamily="18" charset="0"/>
                <a:cs typeface="Times New Roman" panose="02020603050405020304" pitchFamily="18" charset="0"/>
              </a:rPr>
              <a:t>khác</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Ngủ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gật</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Ø"/>
            </a:pPr>
            <a:r>
              <a:rPr lang="vi-VN" dirty="0" err="1">
                <a:latin typeface="Times New Roman" panose="02020603050405020304" pitchFamily="18" charset="0"/>
                <a:cs typeface="Times New Roman" panose="02020603050405020304" pitchFamily="18" charset="0"/>
              </a:rPr>
              <a:t>Ngáp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hoặc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chớp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mắt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thường</a:t>
            </a:r>
            <a:r>
              <a:rPr lang="vi-VN" dirty="0">
                <a:latin typeface="Times New Roman" panose="02020603050405020304" pitchFamily="18" charset="0"/>
                <a:cs typeface="Times New Roman" panose="02020603050405020304" pitchFamily="18" charset="0"/>
              </a:rPr>
              <a:t> xuyên, </a:t>
            </a:r>
            <a:r>
              <a:rPr lang="vi-VN" dirty="0" err="1">
                <a:latin typeface="Times New Roman" panose="02020603050405020304" pitchFamily="18" charset="0"/>
                <a:cs typeface="Times New Roman" panose="02020603050405020304" pitchFamily="18" charset="0"/>
              </a:rPr>
              <a:t>mắt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đỏ</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dáng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vẻ</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lờ</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đờ</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uể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oải</a:t>
            </a:r>
            <a:endParaRPr lang="vi-VN"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Không </a:t>
            </a:r>
            <a:r>
              <a:rPr lang="vi-VN" dirty="0" err="1">
                <a:latin typeface="Times New Roman" panose="02020603050405020304" pitchFamily="18" charset="0"/>
                <a:cs typeface="Times New Roman" panose="02020603050405020304" pitchFamily="18" charset="0"/>
              </a:rPr>
              <a:t>nhớ</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quãng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đường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vừa</a:t>
            </a:r>
            <a:r>
              <a:rPr lang="vi-VN" dirty="0">
                <a:latin typeface="Times New Roman" panose="02020603050405020304" pitchFamily="18" charset="0"/>
                <a:cs typeface="Times New Roman" panose="02020603050405020304" pitchFamily="18" charset="0"/>
              </a:rPr>
              <a:t> đi qua</a:t>
            </a:r>
          </a:p>
          <a:p>
            <a:pPr marL="1200150" lvl="2" indent="-285750">
              <a:buFont typeface="Wingdings" panose="05000000000000000000" pitchFamily="2" charset="2"/>
              <a:buChar char="Ø"/>
            </a:pPr>
            <a:r>
              <a:rPr lang="vi-VN" dirty="0" err="1">
                <a:latin typeface="Times New Roman" panose="02020603050405020304" pitchFamily="18" charset="0"/>
                <a:cs typeface="Times New Roman" panose="02020603050405020304" pitchFamily="18" charset="0"/>
              </a:rPr>
              <a:t>Điều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khiển</a:t>
            </a:r>
            <a:r>
              <a:rPr lang="vi-VN" dirty="0">
                <a:latin typeface="Times New Roman" panose="02020603050405020304" pitchFamily="18" charset="0"/>
                <a:cs typeface="Times New Roman" panose="02020603050405020304" pitchFamily="18" charset="0"/>
              </a:rPr>
              <a:t> xe </a:t>
            </a:r>
            <a:r>
              <a:rPr lang="vi-VN" dirty="0" err="1">
                <a:latin typeface="Times New Roman" panose="02020603050405020304" pitchFamily="18" charset="0"/>
                <a:cs typeface="Times New Roman" panose="02020603050405020304" pitchFamily="18" charset="0"/>
              </a:rPr>
              <a:t>lấn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hoặc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dấu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hiệu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đánh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võng</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Buồn ngủ khi lái xe là nguyên nhân gây ra tai nạn rất cao">
            <a:extLst>
              <a:ext uri="{FF2B5EF4-FFF2-40B4-BE49-F238E27FC236}">
                <a16:creationId xmlns:a16="http://schemas.microsoft.com/office/drawing/2014/main" id="{97A07C59-02C5-460C-BF2F-D41B485947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48520" y="2389322"/>
            <a:ext cx="3591788" cy="2138685"/>
          </a:xfrm>
          <a:prstGeom prst="rect">
            <a:avLst/>
          </a:prstGeom>
          <a:noFill/>
          <a:ln>
            <a:noFill/>
          </a:ln>
        </p:spPr>
      </p:pic>
    </p:spTree>
    <p:extLst>
      <p:ext uri="{BB962C8B-B14F-4D97-AF65-F5344CB8AC3E}">
        <p14:creationId xmlns:p14="http://schemas.microsoft.com/office/powerpoint/2010/main" val="77178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15EBA-B3FE-4833-8468-49479F084B06}"/>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Giới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thiệu</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về</a:t>
            </a:r>
            <a:r>
              <a:rPr lang="en-US" sz="4000" dirty="0">
                <a:solidFill>
                  <a:srgbClr val="EAB200"/>
                </a:solidFill>
                <a:latin typeface="Times New Roman" panose="02020603050405020304" pitchFamily="18" charset="0"/>
                <a:cs typeface="Times New Roman" panose="02020603050405020304" pitchFamily="18" charset="0"/>
              </a:rPr>
              <a:t> OURANSOFT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B5B154-60BC-471F-A273-3176F03330DF}"/>
              </a:ext>
            </a:extLst>
          </p:cNvPr>
          <p:cNvSpPr txBox="1"/>
          <p:nvPr/>
        </p:nvSpPr>
        <p:spPr>
          <a:xfrm>
            <a:off x="1187778" y="1611983"/>
            <a:ext cx="8917757" cy="4483279"/>
          </a:xfrm>
          <a:prstGeom prst="rect">
            <a:avLst/>
          </a:prstGeom>
          <a:noFill/>
        </p:spPr>
        <p:txBody>
          <a:bodyPr wrap="square" rtlCol="0">
            <a:spAutoFit/>
          </a:bodyPr>
          <a:lstStyle/>
          <a:p>
            <a:pPr marL="285750" indent="-285750">
              <a:buFont typeface="Wingdings" panose="05000000000000000000" pitchFamily="2" charset="2"/>
              <a:buChar char="v"/>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Cổ</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Ouransoft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5S-Kaizen;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Nam</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OURANSOFT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OURAN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SOFT:</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ü"/>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OURANUS: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Hy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Lạp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bầu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trời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buFont typeface="Wingdings" panose="05000000000000000000" pitchFamily="2" charset="2"/>
              <a:buChar char="ü"/>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SOFT: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mỏng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b="1" kern="1400" dirty="0">
                <a:effectLst/>
                <a:latin typeface="Times New Roman" panose="02020603050405020304" pitchFamily="18" charset="0"/>
                <a:ea typeface="Calibri" panose="020F0502020204030204" pitchFamily="34" charset="0"/>
                <a:cs typeface="Times New Roman" panose="02020603050405020304" pitchFamily="18" charset="0"/>
              </a:rPr>
              <a:t>C.E.O: </a:t>
            </a:r>
            <a:r>
              <a:rPr lang="en-US" b="1" kern="14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b="1"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lô</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16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Đằng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Lâm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Phòng</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0833.993.966</a:t>
            </a:r>
          </a:p>
          <a:p>
            <a:pPr marL="0" marR="0" algn="just">
              <a:lnSpc>
                <a:spcPct val="150000"/>
              </a:lnSpc>
              <a:spcBef>
                <a:spcPts val="0"/>
              </a:spcBef>
              <a:spcAft>
                <a:spcPts val="1000"/>
              </a:spcAft>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Email: </a:t>
            </a:r>
            <a:r>
              <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contact@ouransoft.vn</a:t>
            </a:r>
            <a:endPar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Website: </a:t>
            </a:r>
            <a:r>
              <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www.ouransoft.vn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pPr>
            <a:endParaRPr lang="en-US" dirty="0"/>
          </a:p>
        </p:txBody>
      </p:sp>
      <p:sp>
        <p:nvSpPr>
          <p:cNvPr id="7" name="Rectangle: Rounded Corners 6">
            <a:extLst>
              <a:ext uri="{FF2B5EF4-FFF2-40B4-BE49-F238E27FC236}">
                <a16:creationId xmlns:a16="http://schemas.microsoft.com/office/drawing/2014/main" id="{A221045F-B1B2-46B2-9BB3-833C511C8680}"/>
              </a:ext>
            </a:extLst>
          </p:cNvPr>
          <p:cNvSpPr/>
          <p:nvPr/>
        </p:nvSpPr>
        <p:spPr>
          <a:xfrm>
            <a:off x="5376420" y="4722829"/>
            <a:ext cx="5627802" cy="1046375"/>
          </a:xfrm>
          <a:prstGeom prst="roundRect">
            <a:avLst/>
          </a:prstGeom>
          <a:solidFill>
            <a:schemeClr val="tx2">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2" name="Picture 2" descr="logo">
            <a:extLst>
              <a:ext uri="{FF2B5EF4-FFF2-40B4-BE49-F238E27FC236}">
                <a16:creationId xmlns:a16="http://schemas.microsoft.com/office/drawing/2014/main" id="{7C8A679C-149B-4C64-B002-BE9737AA1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656" y="4818154"/>
            <a:ext cx="5241303" cy="85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314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BD90AD-BDF2-4D7B-A19A-AD8CEBF95E90}"/>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Công</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cụ</a:t>
            </a:r>
            <a:r>
              <a:rPr lang="en-US" sz="4000" dirty="0">
                <a:solidFill>
                  <a:srgbClr val="EAB200"/>
                </a:solidFill>
                <a:latin typeface="Times New Roman" panose="02020603050405020304" pitchFamily="18" charset="0"/>
                <a:cs typeface="Times New Roman" panose="02020603050405020304" pitchFamily="18" charset="0"/>
              </a:rPr>
              <a:t> ML kit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D788F30-7530-4B66-B71D-C490A9C79838}"/>
              </a:ext>
            </a:extLst>
          </p:cNvPr>
          <p:cNvSpPr txBox="1"/>
          <p:nvPr/>
        </p:nvSpPr>
        <p:spPr>
          <a:xfrm>
            <a:off x="1187778" y="1611983"/>
            <a:ext cx="8917757" cy="2862322"/>
          </a:xfrm>
          <a:prstGeom prst="rect">
            <a:avLst/>
          </a:prstGeom>
          <a:noFill/>
        </p:spPr>
        <p:txBody>
          <a:bodyPr wrap="square" rtlCol="0">
            <a:spAutoFit/>
          </a:bodyPr>
          <a:lstStyle/>
          <a:p>
            <a:pPr marL="285750" indent="-285750">
              <a:buFont typeface="Wingdings" panose="05000000000000000000" pitchFamily="2" charset="2"/>
              <a:buChar char="Ø"/>
            </a:pPr>
            <a:r>
              <a:rPr lang="en-US" kern="1400" dirty="0">
                <a:latin typeface="Times New Roman" panose="02020603050405020304" pitchFamily="18" charset="0"/>
                <a:ea typeface="Calibri" panose="020F0502020204030204" pitchFamily="34" charset="0"/>
              </a:rPr>
              <a:t>ML Kit </a:t>
            </a:r>
            <a:r>
              <a:rPr lang="en-US" kern="1400" dirty="0" err="1">
                <a:latin typeface="Times New Roman" panose="02020603050405020304" pitchFamily="18" charset="0"/>
                <a:ea typeface="Calibri" panose="020F0502020204030204" pitchFamily="34" charset="0"/>
              </a:rPr>
              <a:t>là</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bộ</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công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cụ</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đa</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nền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tảng</a:t>
            </a:r>
            <a:r>
              <a:rPr lang="en-US" kern="1400" dirty="0">
                <a:latin typeface="Times New Roman" panose="02020603050405020304" pitchFamily="18" charset="0"/>
                <a:ea typeface="Calibri" panose="020F0502020204030204" pitchFamily="34" charset="0"/>
              </a:rPr>
              <a:t> machine learning </a:t>
            </a:r>
            <a:r>
              <a:rPr lang="en-US" kern="1400" dirty="0" err="1">
                <a:latin typeface="Times New Roman" panose="02020603050405020304" pitchFamily="18" charset="0"/>
                <a:ea typeface="Calibri" panose="020F0502020204030204" pitchFamily="34" charset="0"/>
              </a:rPr>
              <a:t>dành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cho</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nền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tảng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phát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triển</a:t>
            </a:r>
            <a:r>
              <a:rPr lang="en-US" kern="1400" dirty="0">
                <a:latin typeface="Times New Roman" panose="02020603050405020304" pitchFamily="18" charset="0"/>
                <a:ea typeface="Calibri" panose="020F0502020204030204" pitchFamily="34" charset="0"/>
              </a:rPr>
              <a:t> di </a:t>
            </a:r>
            <a:r>
              <a:rPr lang="en-US" kern="1400" dirty="0" err="1">
                <a:latin typeface="Times New Roman" panose="02020603050405020304" pitchFamily="18" charset="0"/>
                <a:ea typeface="Calibri" panose="020F0502020204030204" pitchFamily="34" charset="0"/>
              </a:rPr>
              <a:t>động</a:t>
            </a:r>
            <a:r>
              <a:rPr lang="en-US" kern="1400" dirty="0">
                <a:latin typeface="Times New Roman" panose="02020603050405020304" pitchFamily="18" charset="0"/>
                <a:ea typeface="Calibri" panose="020F0502020204030204" pitchFamily="34" charset="0"/>
              </a:rPr>
              <a:t>.</a:t>
            </a:r>
          </a:p>
          <a:p>
            <a:pPr marL="285750" indent="-285750">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API sẵn sàng sử dụng của nó cho các trường hợp sử dụng di động phổ biến như nhận dạng văn bản, phát hiện khuôn mặt, xác định đặc điểm, quét mã vạch và dán nhãn hình ảnh.</a:t>
            </a:r>
            <a:endParaRPr lang="en-US" kern="1400" dirty="0">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en-US" kern="1400" dirty="0" err="1">
                <a:latin typeface="Times New Roman" panose="02020603050405020304" pitchFamily="18" charset="0"/>
                <a:ea typeface="Calibri" panose="020F0502020204030204" pitchFamily="34" charset="0"/>
              </a:rPr>
              <a:t>Với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tính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năng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nhận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khuôn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mặt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bạn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có</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thể</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nhận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được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thông</a:t>
            </a:r>
            <a:r>
              <a:rPr lang="en-US" kern="1400" dirty="0">
                <a:latin typeface="Times New Roman" panose="02020603050405020304" pitchFamily="18" charset="0"/>
                <a:ea typeface="Calibri" panose="020F0502020204030204" pitchFamily="34" charset="0"/>
              </a:rPr>
              <a:t> tin </a:t>
            </a:r>
            <a:r>
              <a:rPr lang="en-US" kern="1400" dirty="0" err="1">
                <a:latin typeface="Times New Roman" panose="02020603050405020304" pitchFamily="18" charset="0"/>
                <a:ea typeface="Calibri" panose="020F0502020204030204" pitchFamily="34" charset="0"/>
              </a:rPr>
              <a:t>cần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thiết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để</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thực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hiện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các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tác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vụ</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như</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chỉnh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trang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tự</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chụp</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và</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chân</a:t>
            </a:r>
            <a:r>
              <a:rPr lang="en-US" kern="1400" dirty="0">
                <a:latin typeface="Times New Roman" panose="02020603050405020304" pitchFamily="18" charset="0"/>
                <a:ea typeface="Calibri" panose="020F0502020204030204" pitchFamily="34" charset="0"/>
              </a:rPr>
              <a:t> dung </a:t>
            </a:r>
            <a:r>
              <a:rPr lang="en-US" kern="1400" dirty="0" err="1">
                <a:latin typeface="Times New Roman" panose="02020603050405020304" pitchFamily="18" charset="0"/>
                <a:ea typeface="Calibri" panose="020F0502020204030204" pitchFamily="34" charset="0"/>
              </a:rPr>
              <a:t>hoặc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tạo</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đại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từ</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của</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người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dùng</a:t>
            </a:r>
            <a:r>
              <a:rPr lang="en-US" kern="1400" dirty="0">
                <a:latin typeface="Times New Roman" panose="02020603050405020304" pitchFamily="18" charset="0"/>
                <a:ea typeface="Calibri" panose="020F0502020204030204" pitchFamily="34" charset="0"/>
              </a:rPr>
              <a:t>.</a:t>
            </a:r>
          </a:p>
          <a:p>
            <a:pPr marL="285750" indent="-285750">
              <a:buFont typeface="Wingdings" panose="05000000000000000000" pitchFamily="2" charset="2"/>
              <a:buChar char="Ø"/>
            </a:pPr>
            <a:r>
              <a:rPr lang="en-US" sz="1800" kern="1400" dirty="0">
                <a:effectLst/>
                <a:latin typeface="Times New Roman" panose="02020603050405020304" pitchFamily="18" charset="0"/>
                <a:ea typeface="Calibri" panose="020F0502020204030204" pitchFamily="34" charset="0"/>
              </a:rPr>
              <a:t>ML Kit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thể</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thực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khuôn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mặt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trong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gian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thực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nên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bạn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thể</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trong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các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ứng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như</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trò</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chuyện</a:t>
            </a:r>
            <a:r>
              <a:rPr lang="en-US" sz="1800" kern="1400" dirty="0">
                <a:effectLst/>
                <a:latin typeface="Times New Roman" panose="02020603050405020304" pitchFamily="18" charset="0"/>
                <a:ea typeface="Calibri" panose="020F0502020204030204" pitchFamily="34" charset="0"/>
              </a:rPr>
              <a:t> video </a:t>
            </a:r>
            <a:r>
              <a:rPr lang="en-US" sz="1800" kern="1400" dirty="0" err="1">
                <a:effectLst/>
                <a:latin typeface="Times New Roman" panose="02020603050405020304" pitchFamily="18" charset="0"/>
                <a:ea typeface="Calibri" panose="020F0502020204030204" pitchFamily="34" charset="0"/>
              </a:rPr>
              <a:t>hoặc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trò</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phản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hồi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biểu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cảm</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của</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chơi</a:t>
            </a:r>
            <a:r>
              <a:rPr lang="en-US" sz="1800" kern="1400" dirty="0">
                <a:effectLst/>
                <a:latin typeface="Times New Roman" panose="02020603050405020304" pitchFamily="18" charset="0"/>
                <a:ea typeface="Calibri" panose="020F0502020204030204" pitchFamily="34" charset="0"/>
              </a:rPr>
              <a:t>.</a:t>
            </a:r>
          </a:p>
          <a:p>
            <a:endParaRPr lang="en-US" dirty="0"/>
          </a:p>
        </p:txBody>
      </p:sp>
    </p:spTree>
    <p:extLst>
      <p:ext uri="{BB962C8B-B14F-4D97-AF65-F5344CB8AC3E}">
        <p14:creationId xmlns:p14="http://schemas.microsoft.com/office/powerpoint/2010/main" val="350612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36512-CBFF-4783-A847-B49245047A57}"/>
              </a:ext>
            </a:extLst>
          </p:cNvPr>
          <p:cNvSpPr txBox="1"/>
          <p:nvPr/>
        </p:nvSpPr>
        <p:spPr>
          <a:xfrm>
            <a:off x="1046374" y="518474"/>
            <a:ext cx="7869025"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Nhận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diện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khuôn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mặt</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trong</a:t>
            </a:r>
            <a:r>
              <a:rPr lang="en-US" sz="4000" dirty="0">
                <a:solidFill>
                  <a:srgbClr val="EAB200"/>
                </a:solidFill>
                <a:latin typeface="Times New Roman" panose="02020603050405020304" pitchFamily="18" charset="0"/>
                <a:cs typeface="Times New Roman" panose="02020603050405020304" pitchFamily="18" charset="0"/>
              </a:rPr>
              <a:t> ML kit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B6F3C2-333F-4C4E-979D-86D6459DB8A2}"/>
              </a:ext>
            </a:extLst>
          </p:cNvPr>
          <p:cNvSpPr txBox="1"/>
          <p:nvPr/>
        </p:nvSpPr>
        <p:spPr>
          <a:xfrm>
            <a:off x="695408" y="1226360"/>
            <a:ext cx="8527723" cy="3000821"/>
          </a:xfrm>
          <a:prstGeom prst="rect">
            <a:avLst/>
          </a:prstGeom>
          <a:noFill/>
        </p:spPr>
        <p:txBody>
          <a:bodyPr wrap="square" rtlCol="0">
            <a:spAutoFit/>
          </a:bodyPr>
          <a:lstStyle/>
          <a:p>
            <a:pPr marR="0" lvl="0" algn="just">
              <a:lnSpc>
                <a:spcPct val="150000"/>
              </a:lnSpc>
              <a:spcBef>
                <a:spcPts val="0"/>
              </a:spcBef>
              <a:spcAft>
                <a:spcPts val="0"/>
              </a:spcAft>
            </a:pPr>
            <a:r>
              <a:rPr lang="vi-VN" kern="1400" dirty="0">
                <a:latin typeface="Times New Roman" panose="02020603050405020304" pitchFamily="18" charset="0"/>
                <a:ea typeface="Calibri" panose="020F0502020204030204" pitchFamily="34" charset="0"/>
              </a:rPr>
              <a:t>API nhận diện khuôn mặt của ML Kit cung cấp các tính năng: </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Phát hiện khuôn mặt trong một hình ảnh.</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Xác định các đặc điểm chính trên khuôn mặt như mắt, mũi, miệng, hạnh phúc, v.v.</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Lấy đường nét của khuôn mặt được phát hiện và các đặc điểm khuôn mặt của họ.</a:t>
            </a:r>
            <a:endParaRPr lang="en-US" kern="1400" dirty="0">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API nhận diện khuôn mặt của ML Kit được thiết kế để hoạt động trên chính thiết bị giúp thiết bị nhanh, chính xác và có khả năng phát hiện khuôn mặt trong thời gian thực.</a:t>
            </a:r>
            <a:endParaRPr lang="vi-VN" sz="1800" kern="1400" dirty="0">
              <a:effectLst/>
              <a:latin typeface="Times New Roman" panose="02020603050405020304" pitchFamily="18" charset="0"/>
              <a:ea typeface="Calibri" panose="020F050202020403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81644920"/>
              </p:ext>
            </p:extLst>
          </p:nvPr>
        </p:nvGraphicFramePr>
        <p:xfrm>
          <a:off x="5663379" y="4227180"/>
          <a:ext cx="2048607" cy="2509101"/>
        </p:xfrm>
        <a:graphic>
          <a:graphicData uri="http://schemas.openxmlformats.org/presentationml/2006/ole">
            <mc:AlternateContent xmlns:mc="http://schemas.openxmlformats.org/markup-compatibility/2006">
              <mc:Choice xmlns:v="urn:schemas-microsoft-com:vml" Requires="v">
                <p:oleObj spid="_x0000_s1032" name="Bitmap Image" r:id="rId3" imgW="3459600" imgH="4671000" progId="Paint.Picture">
                  <p:embed/>
                </p:oleObj>
              </mc:Choice>
              <mc:Fallback>
                <p:oleObj name="Bitmap Image" r:id="rId3" imgW="3459600" imgH="4671000" progId="Paint.Picture">
                  <p:embed/>
                  <p:pic>
                    <p:nvPicPr>
                      <p:cNvPr id="0" name=""/>
                      <p:cNvPicPr/>
                      <p:nvPr/>
                    </p:nvPicPr>
                    <p:blipFill>
                      <a:blip r:embed="rId4"/>
                      <a:stretch>
                        <a:fillRect/>
                      </a:stretch>
                    </p:blipFill>
                    <p:spPr>
                      <a:xfrm>
                        <a:off x="5663379" y="4227180"/>
                        <a:ext cx="2048607" cy="2509101"/>
                      </a:xfrm>
                      <a:prstGeom prst="rect">
                        <a:avLst/>
                      </a:prstGeom>
                    </p:spPr>
                  </p:pic>
                </p:oleObj>
              </mc:Fallback>
            </mc:AlternateContent>
          </a:graphicData>
        </a:graphic>
      </p:graphicFrame>
      <p:pic>
        <p:nvPicPr>
          <p:cNvPr id="6" name="Picture 2" descr="Face Detection | ML Kit | Google Developers">
            <a:extLst>
              <a:ext uri="{FF2B5EF4-FFF2-40B4-BE49-F238E27FC236}">
                <a16:creationId xmlns:a16="http://schemas.microsoft.com/office/drawing/2014/main" id="{550A5785-9EA8-4A96-AC09-84C4D054C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504" y="4227180"/>
            <a:ext cx="3349780" cy="250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72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4BD90-6E0C-4CBD-A97E-97917F285118}"/>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Nguyên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lý</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hoạt</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động</a:t>
            </a:r>
            <a:endParaRPr lang="vi-VN" sz="4000" dirty="0">
              <a:solidFill>
                <a:srgbClr val="EAB2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0855CF-3D8A-4421-95FC-5E967C12E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577" y="3644526"/>
            <a:ext cx="1123305" cy="1123305"/>
          </a:xfrm>
          <a:prstGeom prst="rect">
            <a:avLst/>
          </a:prstGeom>
        </p:spPr>
      </p:pic>
      <p:pic>
        <p:nvPicPr>
          <p:cNvPr id="5" name="Picture 4">
            <a:extLst>
              <a:ext uri="{FF2B5EF4-FFF2-40B4-BE49-F238E27FC236}">
                <a16:creationId xmlns:a16="http://schemas.microsoft.com/office/drawing/2014/main" id="{592CC33D-E594-4E2E-AEF5-EAF933E16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446" y="1854364"/>
            <a:ext cx="1790162" cy="1790162"/>
          </a:xfrm>
          <a:prstGeom prst="rect">
            <a:avLst/>
          </a:prstGeom>
        </p:spPr>
      </p:pic>
      <p:pic>
        <p:nvPicPr>
          <p:cNvPr id="3074" name="Picture 2" descr="Face scan">
            <a:extLst>
              <a:ext uri="{FF2B5EF4-FFF2-40B4-BE49-F238E27FC236}">
                <a16:creationId xmlns:a16="http://schemas.microsoft.com/office/drawing/2014/main" id="{8755A285-D58F-4F35-AB38-0573939F3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785" y="354863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01FDB136-EBEE-482C-B6EC-AE9248A4ECA5}"/>
              </a:ext>
            </a:extLst>
          </p:cNvPr>
          <p:cNvSpPr/>
          <p:nvPr/>
        </p:nvSpPr>
        <p:spPr>
          <a:xfrm>
            <a:off x="3743700" y="3987943"/>
            <a:ext cx="1790163" cy="4364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EE5C90AB-20B3-424C-801F-C860A0C76CC6}"/>
              </a:ext>
            </a:extLst>
          </p:cNvPr>
          <p:cNvSpPr/>
          <p:nvPr/>
        </p:nvSpPr>
        <p:spPr>
          <a:xfrm rot="19275394">
            <a:off x="6287690" y="3475792"/>
            <a:ext cx="1790163" cy="4364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08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5A88C-06D4-43B9-B2E9-51D6B89C757E}"/>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ngữ</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cảnh</a:t>
            </a:r>
            <a:endParaRPr lang="vi-VN" sz="4000" dirty="0">
              <a:solidFill>
                <a:srgbClr val="EAB2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E8E4B6-55A1-4755-8406-EFB0FA7A1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684" y="1439943"/>
            <a:ext cx="7601926" cy="1989057"/>
          </a:xfrm>
          <a:prstGeom prst="rect">
            <a:avLst/>
          </a:prstGeom>
        </p:spPr>
      </p:pic>
      <p:sp>
        <p:nvSpPr>
          <p:cNvPr id="5" name="TextBox 4">
            <a:extLst>
              <a:ext uri="{FF2B5EF4-FFF2-40B4-BE49-F238E27FC236}">
                <a16:creationId xmlns:a16="http://schemas.microsoft.com/office/drawing/2014/main" id="{9117D785-7394-4432-BDD8-16E4EC62ABB0}"/>
              </a:ext>
            </a:extLst>
          </p:cNvPr>
          <p:cNvSpPr txBox="1"/>
          <p:nvPr/>
        </p:nvSpPr>
        <p:spPr>
          <a:xfrm>
            <a:off x="1376313" y="3836709"/>
            <a:ext cx="6561056" cy="3088025"/>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tài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khoản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khuôn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mặt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mắt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miệng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nhắc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nhở</a:t>
            </a:r>
            <a:r>
              <a:rPr lang="en-US" sz="1800" kern="1400" dirty="0">
                <a:effectLst/>
                <a:latin typeface="Times New Roman" panose="02020603050405020304" pitchFamily="18" charset="0"/>
                <a:ea typeface="Calibri" panose="020F0502020204030204" pitchFamily="34" charset="0"/>
              </a:rPr>
              <a:t>. </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4: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liệu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thống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kê</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về</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endParaRPr lang="vi-VN" dirty="0"/>
          </a:p>
        </p:txBody>
      </p:sp>
    </p:spTree>
    <p:extLst>
      <p:ext uri="{BB962C8B-B14F-4D97-AF65-F5344CB8AC3E}">
        <p14:creationId xmlns:p14="http://schemas.microsoft.com/office/powerpoint/2010/main" val="4371916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305</TotalTime>
  <Words>1339</Words>
  <Application>Microsoft Office PowerPoint</Application>
  <PresentationFormat>Widescreen</PresentationFormat>
  <Paragraphs>130</Paragraphs>
  <Slides>29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Edwardian Script ITC</vt:lpstr>
      <vt:lpstr>Times New Roman</vt:lpstr>
      <vt:lpstr>Trebuchet MS</vt:lpstr>
      <vt:lpstr>Wingdings</vt:lpstr>
      <vt:lpstr>Wingdings 3</vt:lpstr>
      <vt:lpstr>Facet</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thìn nguyễn đức</dc:creator>
  <cp:lastModifiedBy>thìn nguyễn đức</cp:lastModifiedBy>
  <cp:revision>8</cp:revision>
  <dcterms:created xsi:type="dcterms:W3CDTF">2022-03-23T07:36:01Z</dcterms:created>
  <dcterms:modified xsi:type="dcterms:W3CDTF">2022-03-24T02:19:49Z</dcterms:modified>
</cp:coreProperties>
</file>